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4"/>
  </p:notesMasterIdLst>
  <p:sldIdLst>
    <p:sldId id="260" r:id="rId2"/>
    <p:sldId id="276" r:id="rId3"/>
    <p:sldId id="263" r:id="rId4"/>
    <p:sldId id="270" r:id="rId5"/>
    <p:sldId id="265" r:id="rId6"/>
    <p:sldId id="272" r:id="rId7"/>
    <p:sldId id="274" r:id="rId8"/>
    <p:sldId id="271" r:id="rId9"/>
    <p:sldId id="273" r:id="rId10"/>
    <p:sldId id="275" r:id="rId11"/>
    <p:sldId id="261" r:id="rId12"/>
    <p:sldId id="27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6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5F564-0D6F-427C-AD9E-265D333580D8}" type="datetimeFigureOut">
              <a:rPr lang="en-US" smtClean="0"/>
              <a:t>1/17/2013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820C7-3E01-4E59-9D3B-F79596DAC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737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820C7-3E01-4E59-9D3B-F79596DACE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1357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820C7-3E01-4E59-9D3B-F79596DACE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174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820C7-3E01-4E59-9D3B-F79596DACEB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17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820C7-3E01-4E59-9D3B-F79596DACE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17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820C7-3E01-4E59-9D3B-F79596DACE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043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820C7-3E01-4E59-9D3B-F79596DACE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17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“SEM electron sources – cold field emission,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Shottky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tungsten, Lab6”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820C7-3E01-4E59-9D3B-F79596DACE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32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820C7-3E01-4E59-9D3B-F79596DACE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17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820C7-3E01-4E59-9D3B-F79596DACE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17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820C7-3E01-4E59-9D3B-F79596DACE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174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820C7-3E01-4E59-9D3B-F79596DACE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17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2ED3A-0BBB-4941-B8DA-F3294018B468}" type="datetimeFigureOut">
              <a:rPr lang="en-US" smtClean="0"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A0027-4D2E-4572-9329-61ED96538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077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2ED3A-0BBB-4941-B8DA-F3294018B468}" type="datetimeFigureOut">
              <a:rPr lang="en-US" smtClean="0"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A0027-4D2E-4572-9329-61ED96538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426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2ED3A-0BBB-4941-B8DA-F3294018B468}" type="datetimeFigureOut">
              <a:rPr lang="en-US" smtClean="0"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A0027-4D2E-4572-9329-61ED96538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41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2ED3A-0BBB-4941-B8DA-F3294018B468}" type="datetimeFigureOut">
              <a:rPr lang="en-US" smtClean="0"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A0027-4D2E-4572-9329-61ED96538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373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2ED3A-0BBB-4941-B8DA-F3294018B468}" type="datetimeFigureOut">
              <a:rPr lang="en-US" smtClean="0"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A0027-4D2E-4572-9329-61ED96538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655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2ED3A-0BBB-4941-B8DA-F3294018B468}" type="datetimeFigureOut">
              <a:rPr lang="en-US" smtClean="0"/>
              <a:t>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A0027-4D2E-4572-9329-61ED96538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591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2ED3A-0BBB-4941-B8DA-F3294018B468}" type="datetimeFigureOut">
              <a:rPr lang="en-US" smtClean="0"/>
              <a:t>1/17/2013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A0027-4D2E-4572-9329-61ED96538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189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2ED3A-0BBB-4941-B8DA-F3294018B468}" type="datetimeFigureOut">
              <a:rPr lang="en-US" smtClean="0"/>
              <a:t>1/17/2013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A0027-4D2E-4572-9329-61ED96538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729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2ED3A-0BBB-4941-B8DA-F3294018B468}" type="datetimeFigureOut">
              <a:rPr lang="en-US" smtClean="0"/>
              <a:t>1/17/2013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A0027-4D2E-4572-9329-61ED96538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11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2ED3A-0BBB-4941-B8DA-F3294018B468}" type="datetimeFigureOut">
              <a:rPr lang="en-US" smtClean="0"/>
              <a:t>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A0027-4D2E-4572-9329-61ED96538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036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2ED3A-0BBB-4941-B8DA-F3294018B468}" type="datetimeFigureOut">
              <a:rPr lang="en-US" smtClean="0"/>
              <a:t>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A0027-4D2E-4572-9329-61ED96538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35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2ED3A-0BBB-4941-B8DA-F3294018B468}" type="datetimeFigureOut">
              <a:rPr lang="en-US" smtClean="0"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A0027-4D2E-4572-9329-61ED96538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502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image" Target="../media/image22.jp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Schema_MEB_(en).svg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pt.wikipedia.org/wiki/Ponto_de_fus%C3%A3o" TargetMode="External"/><Relationship Id="rId3" Type="http://schemas.openxmlformats.org/officeDocument/2006/relationships/image" Target="../media/image10.png"/><Relationship Id="rId7" Type="http://schemas.openxmlformats.org/officeDocument/2006/relationships/hyperlink" Target="http://pt.wikipedia.org/wiki/%C3%82nodo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t.wikipedia.org/wiki/Tungst%C3%AAnio" TargetMode="External"/><Relationship Id="rId5" Type="http://schemas.openxmlformats.org/officeDocument/2006/relationships/hyperlink" Target="http://pt.wikipedia.org/wiki/C%C3%A1todo" TargetMode="External"/><Relationship Id="rId10" Type="http://schemas.openxmlformats.org/officeDocument/2006/relationships/image" Target="../media/image4.png"/><Relationship Id="rId4" Type="http://schemas.openxmlformats.org/officeDocument/2006/relationships/hyperlink" Target="http://pt.wikipedia.org/wiki/El%C3%A9tron" TargetMode="External"/><Relationship Id="rId9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14.jp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838200"/>
            <a:ext cx="7239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           </a:t>
            </a:r>
          </a:p>
          <a:p>
            <a:pPr algn="just"/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           </a:t>
            </a:r>
            <a:r>
              <a:rPr lang="en-US" sz="2800" b="1" dirty="0" smtClean="0"/>
              <a:t>Scanning electron microscope (SEM) </a:t>
            </a:r>
            <a:r>
              <a:rPr lang="en-US" sz="3200" b="1" dirty="0" smtClean="0"/>
              <a:t> 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ELECTRON SOURCES</a:t>
            </a:r>
            <a:r>
              <a:rPr lang="en-US" sz="2400" b="1" dirty="0" smtClean="0">
                <a:solidFill>
                  <a:srgbClr val="0070C0"/>
                </a:solidFill>
              </a:rPr>
              <a:t>	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90218" y="5700877"/>
            <a:ext cx="1638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Ruth </a:t>
            </a:r>
            <a:r>
              <a:rPr lang="en-US" dirty="0" err="1" smtClean="0"/>
              <a:t>Jaimes</a:t>
            </a:r>
            <a:endParaRPr lang="en-US" dirty="0" smtClean="0"/>
          </a:p>
          <a:p>
            <a:r>
              <a:rPr lang="en-US" dirty="0" smtClean="0"/>
              <a:t>       2013</a:t>
            </a:r>
            <a:endParaRPr lang="en-US" dirty="0"/>
          </a:p>
        </p:txBody>
      </p:sp>
      <p:pic>
        <p:nvPicPr>
          <p:cNvPr id="4" name="Picture 2" descr="Photo of electron sourc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862" y="4072892"/>
            <a:ext cx="1131888" cy="126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156" y="2582395"/>
            <a:ext cx="2540000" cy="137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464" y="0"/>
            <a:ext cx="597536" cy="398761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0175" cy="374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400300" y="15034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CAMTEC Nanofabrication </a:t>
            </a:r>
            <a:r>
              <a:rPr lang="en-US" sz="2000" b="1" dirty="0" smtClean="0">
                <a:solidFill>
                  <a:srgbClr val="0070C0"/>
                </a:solidFill>
              </a:rPr>
              <a:t>Workshop</a:t>
            </a:r>
            <a:endParaRPr lang="en-US" sz="2000" b="1" dirty="0">
              <a:solidFill>
                <a:srgbClr val="0070C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95" y="2582395"/>
            <a:ext cx="4156409" cy="2774404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95" y="2286000"/>
            <a:ext cx="1737951" cy="296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61211" y="5353897"/>
            <a:ext cx="38781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Hitachi S-4800 </a:t>
            </a:r>
            <a:r>
              <a:rPr lang="en-US" sz="1200" b="1" dirty="0">
                <a:solidFill>
                  <a:schemeClr val="tx2">
                    <a:lumMod val="75000"/>
                  </a:schemeClr>
                </a:solidFill>
              </a:rPr>
              <a:t>field emission 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</a:rPr>
              <a:t>scanning electron microscope</a:t>
            </a:r>
          </a:p>
        </p:txBody>
      </p:sp>
    </p:spTree>
    <p:extLst>
      <p:ext uri="{BB962C8B-B14F-4D97-AF65-F5344CB8AC3E}">
        <p14:creationId xmlns:p14="http://schemas.microsoft.com/office/powerpoint/2010/main" val="360955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464" y="0"/>
            <a:ext cx="597536" cy="398761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0175" cy="374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2400300" y="2975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CAMTEC Nanofabrication </a:t>
            </a:r>
            <a:r>
              <a:rPr lang="en-US" sz="2000" b="1" dirty="0" smtClean="0">
                <a:solidFill>
                  <a:srgbClr val="0070C0"/>
                </a:solidFill>
              </a:rPr>
              <a:t>Workshop</a:t>
            </a:r>
            <a:endParaRPr lang="en-US" sz="2000" b="1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00200"/>
            <a:ext cx="8519215" cy="5105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5300" y="979964"/>
            <a:ext cx="6438900" cy="36933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US" dirty="0"/>
              <a:t>What are the differences between the kinds of electrons guns?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49007" y="456938"/>
            <a:ext cx="258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SEM ELECTRON </a:t>
            </a:r>
            <a:r>
              <a:rPr lang="en-US" b="1" dirty="0">
                <a:solidFill>
                  <a:srgbClr val="FF0000"/>
                </a:solidFill>
              </a:rPr>
              <a:t>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41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14400"/>
            <a:ext cx="7620000" cy="57332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464" y="0"/>
            <a:ext cx="597536" cy="39876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0175" cy="374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90800" y="435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CAMTEC Nanofabrication </a:t>
            </a:r>
            <a:r>
              <a:rPr lang="en-US" sz="2000" b="1" dirty="0" smtClean="0">
                <a:solidFill>
                  <a:srgbClr val="0070C0"/>
                </a:solidFill>
              </a:rPr>
              <a:t>Workshop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27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464" y="0"/>
            <a:ext cx="597536" cy="398761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0175" cy="374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2400300" y="2975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CAMTEC Nanofabrication </a:t>
            </a:r>
            <a:r>
              <a:rPr lang="en-US" sz="2000" b="1" dirty="0" smtClean="0">
                <a:solidFill>
                  <a:srgbClr val="0070C0"/>
                </a:solidFill>
              </a:rPr>
              <a:t>Workshop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600" y="609600"/>
            <a:ext cx="40513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2800" dirty="0" smtClean="0"/>
              <a:t>Thanks </a:t>
            </a:r>
            <a:r>
              <a:rPr lang="en-US" sz="2800" dirty="0"/>
              <a:t>for attention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512" y="1944570"/>
            <a:ext cx="2390775" cy="1914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175" y="1371600"/>
            <a:ext cx="3401703" cy="49749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88326" y="1984140"/>
            <a:ext cx="797874" cy="30777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Canada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321175" y="4267198"/>
            <a:ext cx="730250" cy="30777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Brazil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975517" y="2287073"/>
            <a:ext cx="823913" cy="24622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Victoria BC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7143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464" y="0"/>
            <a:ext cx="597536" cy="398761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0175" cy="374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2400300" y="2975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CAMTEC Nanofabrication </a:t>
            </a:r>
            <a:r>
              <a:rPr lang="en-US" sz="2000" b="1" dirty="0" smtClean="0">
                <a:solidFill>
                  <a:srgbClr val="0070C0"/>
                </a:solidFill>
              </a:rPr>
              <a:t>Workshop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9000" y="2362200"/>
            <a:ext cx="7239000" cy="313932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What </a:t>
            </a:r>
            <a:r>
              <a:rPr lang="en-US" dirty="0"/>
              <a:t>is the main idea of SEM</a:t>
            </a:r>
            <a:r>
              <a:rPr lang="en-US" dirty="0" smtClean="0"/>
              <a:t>?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Electron gun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How is a fine electron bean formed?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Haw can we obtain an even finer electron bean?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What kinds of electron guns (electron sources) are used in the SEM?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What are the differences between the kinds of electrons guns?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352800" y="838200"/>
            <a:ext cx="2112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ELECTRON 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55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ttp://bits.wikimedia.org/static-1.21wmf7/skins/common/images/magnify-clip.png">
            <a:hlinkClick r:id="rId3" tooltip="Enlarg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22225"/>
            <a:ext cx="142875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124200" y="528598"/>
            <a:ext cx="258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SEM ELECTRON </a:t>
            </a:r>
            <a:r>
              <a:rPr lang="en-US" b="1" dirty="0">
                <a:solidFill>
                  <a:srgbClr val="FF0000"/>
                </a:solidFill>
              </a:rPr>
              <a:t>SOURCES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232" y="1895534"/>
            <a:ext cx="3956368" cy="395636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4000" y="4038600"/>
            <a:ext cx="4470400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 smtClean="0"/>
              <a:t>The </a:t>
            </a:r>
            <a:r>
              <a:rPr lang="en-US" b="1" dirty="0"/>
              <a:t>electron </a:t>
            </a:r>
            <a:r>
              <a:rPr lang="en-US" b="1" dirty="0" smtClean="0"/>
              <a:t>gun </a:t>
            </a:r>
            <a:r>
              <a:rPr lang="en-US" dirty="0" smtClean="0"/>
              <a:t> </a:t>
            </a:r>
            <a:r>
              <a:rPr lang="en-US" dirty="0"/>
              <a:t>are located either at the </a:t>
            </a:r>
            <a:r>
              <a:rPr lang="en-US" dirty="0" smtClean="0"/>
              <a:t>very top </a:t>
            </a:r>
            <a:r>
              <a:rPr lang="en-US" dirty="0"/>
              <a:t>region of the SEM that generates a beam of </a:t>
            </a:r>
            <a:r>
              <a:rPr lang="en-US" dirty="0" smtClean="0"/>
              <a:t>electrons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464" y="0"/>
            <a:ext cx="597536" cy="398761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0175" cy="374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400300" y="3016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CAMTEC Nanofabrication </a:t>
            </a:r>
            <a:r>
              <a:rPr lang="en-US" sz="2000" b="1" dirty="0" smtClean="0">
                <a:solidFill>
                  <a:srgbClr val="0070C0"/>
                </a:solidFill>
              </a:rPr>
              <a:t>Workshop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5100" y="189553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dirty="0"/>
              <a:t>A scanning electron microscope (SEM) is a type of electron microscope that produces images </a:t>
            </a:r>
            <a:r>
              <a:rPr lang="en-US" dirty="0" smtClean="0"/>
              <a:t>with </a:t>
            </a:r>
            <a:r>
              <a:rPr lang="en-US" dirty="0"/>
              <a:t>a focused beam of electrons.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39700" y="286108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electrons interact with electrons in the sample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35232" y="5851902"/>
            <a:ext cx="3994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electron beam is generation </a:t>
            </a:r>
            <a:r>
              <a:rPr lang="en-US" b="1" dirty="0"/>
              <a:t>by electrons sources.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3276600" y="5715000"/>
            <a:ext cx="228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These electrons don't naturally go where they need to, however, which gets us to the next component of SEMs.</a:t>
            </a:r>
          </a:p>
          <a:p>
            <a:pPr lvl="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10200" y="1267559"/>
            <a:ext cx="24384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Configuration of SEM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00087" y="5105400"/>
            <a:ext cx="3649332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The mechanism that </a:t>
            </a:r>
            <a:r>
              <a:rPr lang="en-US" b="1" u="sng" dirty="0" smtClean="0"/>
              <a:t>emits electrons </a:t>
            </a:r>
          </a:p>
          <a:p>
            <a:r>
              <a:rPr lang="en-US" dirty="0" smtClean="0"/>
              <a:t>form a metal and </a:t>
            </a:r>
            <a:r>
              <a:rPr lang="en-US" b="1" u="sng" dirty="0" smtClean="0"/>
              <a:t>accelerates them </a:t>
            </a:r>
          </a:p>
          <a:p>
            <a:r>
              <a:rPr lang="en-US" b="1" u="sng" dirty="0" smtClean="0"/>
              <a:t>a strong electric field.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0500" y="1267559"/>
            <a:ext cx="3402983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What is the main idea of SEM?</a:t>
            </a:r>
          </a:p>
        </p:txBody>
      </p:sp>
    </p:spTree>
    <p:extLst>
      <p:ext uri="{BB962C8B-B14F-4D97-AF65-F5344CB8AC3E}">
        <p14:creationId xmlns:p14="http://schemas.microsoft.com/office/powerpoint/2010/main" val="75327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464" y="0"/>
            <a:ext cx="597536" cy="398761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0175" cy="374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2400300" y="2975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CAMTEC Nanofabrication </a:t>
            </a:r>
            <a:r>
              <a:rPr lang="en-US" sz="2000" b="1" dirty="0" smtClean="0">
                <a:solidFill>
                  <a:srgbClr val="0070C0"/>
                </a:solidFill>
              </a:rPr>
              <a:t>Workshop</a:t>
            </a:r>
            <a:endParaRPr lang="en-US" sz="2000" b="1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641604"/>
            <a:ext cx="3072384" cy="40507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" y="1098034"/>
            <a:ext cx="3591176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en-US" dirty="0"/>
              <a:t>How is a fine electron bean formed?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1752600"/>
            <a:ext cx="3886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The electron source (</a:t>
            </a:r>
            <a:r>
              <a:rPr lang="en-US" i="1" dirty="0" smtClean="0"/>
              <a:t>diameter do</a:t>
            </a:r>
            <a:r>
              <a:rPr lang="en-US" dirty="0" smtClean="0"/>
              <a:t>) formed by electron gun is reduced and made into a fine electron bean (</a:t>
            </a:r>
            <a:r>
              <a:rPr lang="en-US" i="1" dirty="0" smtClean="0"/>
              <a:t>diameter </a:t>
            </a:r>
            <a:r>
              <a:rPr lang="en-US" i="1" dirty="0" err="1" smtClean="0"/>
              <a:t>dk</a:t>
            </a:r>
            <a:r>
              <a:rPr lang="en-US" dirty="0" smtClean="0"/>
              <a:t>) by the condenser lens and objective lens.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62000" y="3732431"/>
            <a:ext cx="2971800" cy="64633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US" dirty="0"/>
              <a:t>Haw </a:t>
            </a:r>
            <a:r>
              <a:rPr lang="en-US" dirty="0" smtClean="0"/>
              <a:t>can </a:t>
            </a:r>
            <a:r>
              <a:rPr lang="en-US" dirty="0"/>
              <a:t>we obtain an even </a:t>
            </a:r>
            <a:endParaRPr lang="en-US" dirty="0" smtClean="0"/>
          </a:p>
          <a:p>
            <a:r>
              <a:rPr lang="en-US" dirty="0" smtClean="0"/>
              <a:t>finer </a:t>
            </a:r>
            <a:r>
              <a:rPr lang="en-US" dirty="0"/>
              <a:t>electron bean?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191000" y="1524000"/>
            <a:ext cx="1676400" cy="45720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3"/>
          </p:cNvCxnSpPr>
          <p:nvPr/>
        </p:nvCxnSpPr>
        <p:spPr>
          <a:xfrm>
            <a:off x="4191000" y="2491264"/>
            <a:ext cx="1524000" cy="1241167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04800" y="4800600"/>
            <a:ext cx="7848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order to obtain a fine electron bean,</a:t>
            </a:r>
          </a:p>
          <a:p>
            <a:r>
              <a:rPr lang="en-US" dirty="0" smtClean="0"/>
              <a:t>the instrument utilizes an electron gun featuring: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a small  electron source,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a large current density (current (in A/cm</a:t>
            </a:r>
            <a:r>
              <a:rPr lang="en-US" baseline="30000" dirty="0" smtClean="0"/>
              <a:t>2</a:t>
            </a:r>
            <a:r>
              <a:rPr lang="en-US" dirty="0" smtClean="0"/>
              <a:t>) per unit area, and</a:t>
            </a:r>
          </a:p>
          <a:p>
            <a:r>
              <a:rPr lang="en-US" dirty="0" smtClean="0"/>
              <a:t>                a small energy width (energy vitiating (in </a:t>
            </a:r>
            <a:r>
              <a:rPr lang="en-US" dirty="0" err="1" smtClean="0"/>
              <a:t>eV</a:t>
            </a:r>
            <a:r>
              <a:rPr lang="en-US" dirty="0" smtClean="0"/>
              <a:t>) of discharged electrons.        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049007" y="456938"/>
            <a:ext cx="258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SEM ELECTRON </a:t>
            </a:r>
            <a:r>
              <a:rPr lang="en-US" b="1" dirty="0">
                <a:solidFill>
                  <a:srgbClr val="FF0000"/>
                </a:solidFill>
              </a:rPr>
              <a:t>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48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43200" y="581057"/>
            <a:ext cx="5486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            </a:t>
            </a:r>
            <a:r>
              <a:rPr lang="en-US" sz="2000" b="1" dirty="0" smtClean="0">
                <a:solidFill>
                  <a:srgbClr val="FF0000"/>
                </a:solidFill>
              </a:rPr>
              <a:t>Why is important the electron sources?</a:t>
            </a:r>
            <a:r>
              <a:rPr lang="en-US" sz="2000" b="1" dirty="0">
                <a:solidFill>
                  <a:srgbClr val="0070C0"/>
                </a:solidFill>
              </a:rPr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19200"/>
            <a:ext cx="2038350" cy="31432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05200" y="1569998"/>
            <a:ext cx="5340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simplest and cheapest gun uses a heated tungsten wire to produce electrons. </a:t>
            </a:r>
          </a:p>
        </p:txBody>
      </p:sp>
      <p:sp>
        <p:nvSpPr>
          <p:cNvPr id="6" name="Rectangle 5"/>
          <p:cNvSpPr/>
          <p:nvPr/>
        </p:nvSpPr>
        <p:spPr>
          <a:xfrm>
            <a:off x="4267200" y="1200666"/>
            <a:ext cx="3023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generates a beam of electrons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3314700" y="2590770"/>
            <a:ext cx="584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What kind of electron sources is used in the SEM?</a:t>
            </a:r>
          </a:p>
        </p:txBody>
      </p:sp>
      <p:sp>
        <p:nvSpPr>
          <p:cNvPr id="9" name="Rectangle 8"/>
          <p:cNvSpPr/>
          <p:nvPr/>
        </p:nvSpPr>
        <p:spPr>
          <a:xfrm>
            <a:off x="-3832225" y="2428964"/>
            <a:ext cx="360362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/>
              <a:t>Em um MEV típico, os </a:t>
            </a:r>
            <a:r>
              <a:rPr lang="pt-PT" dirty="0">
                <a:hlinkClick r:id="rId4" action="ppaction://hlinkfile" tooltip="Elétron"/>
              </a:rPr>
              <a:t>elétrons</a:t>
            </a:r>
            <a:r>
              <a:rPr lang="pt-PT" dirty="0"/>
              <a:t> são emitidos termionicamente a partir de um </a:t>
            </a:r>
            <a:r>
              <a:rPr lang="pt-PT" dirty="0">
                <a:hlinkClick r:id="rId5" action="ppaction://hlinkfile" tooltip="Cátodo"/>
              </a:rPr>
              <a:t>cátodo</a:t>
            </a:r>
            <a:r>
              <a:rPr lang="pt-PT" dirty="0"/>
              <a:t> (filamento) de </a:t>
            </a:r>
            <a:r>
              <a:rPr lang="pt-PT" dirty="0">
                <a:hlinkClick r:id="rId6" action="ppaction://hlinkfile" tooltip="Tungstênio"/>
              </a:rPr>
              <a:t>tungstênio</a:t>
            </a:r>
            <a:r>
              <a:rPr lang="pt-PT" dirty="0"/>
              <a:t> ou hexaboreto de lantânio (LaB</a:t>
            </a:r>
            <a:r>
              <a:rPr lang="pt-PT" baseline="-25000" dirty="0"/>
              <a:t>6</a:t>
            </a:r>
            <a:r>
              <a:rPr lang="pt-PT" dirty="0"/>
              <a:t>) e acelerados através de um </a:t>
            </a:r>
            <a:r>
              <a:rPr lang="pt-PT" dirty="0">
                <a:hlinkClick r:id="rId7" action="ppaction://hlinkfile" tooltip="Ânodo"/>
              </a:rPr>
              <a:t>ânodo</a:t>
            </a:r>
            <a:r>
              <a:rPr lang="pt-PT" dirty="0"/>
              <a:t>, sendo também possível obter elétrons por efeito de emissão de campo. O tungstênio é tipicamente usado por ser o metal com mais alto </a:t>
            </a:r>
            <a:r>
              <a:rPr lang="pt-PT" dirty="0">
                <a:hlinkClick r:id="rId8" action="ppaction://hlinkfile" tooltip="Ponto de fusão"/>
              </a:rPr>
              <a:t>ponto de fusão</a:t>
            </a:r>
            <a:r>
              <a:rPr lang="pt-PT" dirty="0"/>
              <a:t> e mais baixa pressão de vapor, permitindo que seja aquecido para a emissão de elétrons.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464" y="0"/>
            <a:ext cx="597536" cy="398761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0175" cy="374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400300" y="41101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CAMTEC Nanofabrication </a:t>
            </a:r>
            <a:r>
              <a:rPr lang="en-US" sz="2000" b="1" dirty="0" smtClean="0">
                <a:solidFill>
                  <a:srgbClr val="0070C0"/>
                </a:solidFill>
              </a:rPr>
              <a:t>Workshop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38700" y="5086529"/>
            <a:ext cx="4305300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Field </a:t>
            </a:r>
            <a:r>
              <a:rPr lang="en-US" dirty="0">
                <a:solidFill>
                  <a:srgbClr val="FF0000"/>
                </a:solidFill>
              </a:rPr>
              <a:t>emission guns</a:t>
            </a:r>
            <a:r>
              <a:rPr lang="en-US" dirty="0"/>
              <a:t>, </a:t>
            </a:r>
            <a:r>
              <a:rPr lang="en-US" dirty="0" smtClean="0"/>
              <a:t>create </a:t>
            </a:r>
            <a:r>
              <a:rPr lang="en-US" dirty="0"/>
              <a:t>a strong electrical field to pull electrons away from the </a:t>
            </a:r>
            <a:r>
              <a:rPr lang="en-US" dirty="0" smtClean="0"/>
              <a:t>atoms.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5086529"/>
            <a:ext cx="457200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Thermionic </a:t>
            </a:r>
            <a:r>
              <a:rPr lang="en-US" dirty="0" smtClean="0">
                <a:solidFill>
                  <a:srgbClr val="FF0000"/>
                </a:solidFill>
              </a:rPr>
              <a:t>guns type</a:t>
            </a:r>
            <a:r>
              <a:rPr lang="en-US" dirty="0" smtClean="0"/>
              <a:t>, </a:t>
            </a:r>
            <a:r>
              <a:rPr lang="en-US" dirty="0"/>
              <a:t>apply thermal energy to a filament (usually made of tungsten, which has a high melting point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492750" y="6016387"/>
            <a:ext cx="2667000" cy="64633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US" dirty="0"/>
              <a:t>- cold field emission, </a:t>
            </a:r>
          </a:p>
          <a:p>
            <a:r>
              <a:rPr lang="en-US" dirty="0"/>
              <a:t>- </a:t>
            </a:r>
            <a:r>
              <a:rPr lang="en-US" dirty="0" err="1" smtClean="0"/>
              <a:t>Schottky</a:t>
            </a:r>
            <a:r>
              <a:rPr lang="en-US" dirty="0"/>
              <a:t>,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38200" y="6003688"/>
            <a:ext cx="312420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- </a:t>
            </a:r>
            <a:r>
              <a:rPr lang="en-US" dirty="0"/>
              <a:t>tungsten, </a:t>
            </a:r>
          </a:p>
          <a:p>
            <a:r>
              <a:rPr lang="en-US" dirty="0"/>
              <a:t>- </a:t>
            </a:r>
            <a:r>
              <a:rPr lang="en-US" dirty="0" smtClean="0"/>
              <a:t>LaB6 (lanthanum </a:t>
            </a:r>
            <a:r>
              <a:rPr lang="en-US" dirty="0" err="1" smtClean="0"/>
              <a:t>hexaboride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962400" y="3244334"/>
            <a:ext cx="45840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There are three types of electron gun according to the method of emission: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- field emission type (FE) electron gun,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- </a:t>
            </a:r>
            <a:r>
              <a:rPr lang="en-US" dirty="0" err="1" smtClean="0"/>
              <a:t>Schottky</a:t>
            </a:r>
            <a:r>
              <a:rPr lang="en-US" dirty="0" smtClean="0"/>
              <a:t> electron gun and,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- thermal electron gun.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53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464" y="0"/>
            <a:ext cx="597536" cy="398761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0175" cy="374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2400300" y="2975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CAMTEC Nanofabrication </a:t>
            </a:r>
            <a:r>
              <a:rPr lang="en-US" sz="2000" b="1" dirty="0" smtClean="0">
                <a:solidFill>
                  <a:srgbClr val="0070C0"/>
                </a:solidFill>
              </a:rPr>
              <a:t>Workshop</a:t>
            </a:r>
            <a:endParaRPr lang="en-US" sz="2000" b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536" y="933480"/>
            <a:ext cx="4550696" cy="535908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1000" y="533370"/>
            <a:ext cx="584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What kind of electron sources is used in the SEM?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1143000"/>
            <a:ext cx="35814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(a) Thermionic gun (tungsten) 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1752600"/>
            <a:ext cx="3706656" cy="2536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193" y="4469629"/>
            <a:ext cx="1700213" cy="1784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241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464" y="0"/>
            <a:ext cx="597536" cy="398761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0175" cy="374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2400300" y="2975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CAMTEC Nanofabrication </a:t>
            </a:r>
            <a:r>
              <a:rPr lang="en-US" sz="2000" b="1" dirty="0" smtClean="0">
                <a:solidFill>
                  <a:srgbClr val="0070C0"/>
                </a:solidFill>
              </a:rPr>
              <a:t>Workshop</a:t>
            </a:r>
            <a:endParaRPr lang="en-US" sz="2000" b="1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155700"/>
            <a:ext cx="3728466" cy="44729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1000" y="533370"/>
            <a:ext cx="584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What kind of electron sources is used in the SEM?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1143000"/>
            <a:ext cx="19050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(b) LaB6 gun  </a:t>
            </a:r>
            <a:endParaRPr lang="en-US" dirty="0"/>
          </a:p>
        </p:txBody>
      </p:sp>
      <p:pic>
        <p:nvPicPr>
          <p:cNvPr id="11" name="Picture 2" descr="Photo of electron sourc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26670"/>
            <a:ext cx="1901826" cy="213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41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464" y="0"/>
            <a:ext cx="597536" cy="398761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0175" cy="374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2400300" y="2975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CAMTEC Nanofabrication </a:t>
            </a:r>
            <a:r>
              <a:rPr lang="en-US" sz="2000" b="1" dirty="0" smtClean="0">
                <a:solidFill>
                  <a:srgbClr val="0070C0"/>
                </a:solidFill>
              </a:rPr>
              <a:t>Workshop</a:t>
            </a:r>
            <a:endParaRPr lang="en-US" sz="2000" b="1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287" y="933480"/>
            <a:ext cx="3886200" cy="506495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7387" y="533370"/>
            <a:ext cx="584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What kind of electron sources is used in the SEM?</a:t>
            </a:r>
          </a:p>
        </p:txBody>
      </p:sp>
      <p:sp>
        <p:nvSpPr>
          <p:cNvPr id="3" name="Rectangle 2"/>
          <p:cNvSpPr/>
          <p:nvPr/>
        </p:nvSpPr>
        <p:spPr>
          <a:xfrm>
            <a:off x="467335" y="1537732"/>
            <a:ext cx="3865930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(c) cold </a:t>
            </a:r>
            <a:r>
              <a:rPr lang="en-US" dirty="0"/>
              <a:t>field </a:t>
            </a:r>
            <a:r>
              <a:rPr lang="en-US" dirty="0" smtClean="0"/>
              <a:t>emission (FE) electron gun</a:t>
            </a:r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380106"/>
            <a:ext cx="20193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241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464" y="0"/>
            <a:ext cx="597536" cy="398761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0175" cy="374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2400300" y="2975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CAMTEC Nanofabrication </a:t>
            </a:r>
            <a:r>
              <a:rPr lang="en-US" sz="2000" b="1" dirty="0" smtClean="0">
                <a:solidFill>
                  <a:srgbClr val="0070C0"/>
                </a:solidFill>
              </a:rPr>
              <a:t>Workshop</a:t>
            </a:r>
            <a:endParaRPr lang="en-US" sz="2000" b="1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712" y="990600"/>
            <a:ext cx="3730752" cy="485824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7387" y="533370"/>
            <a:ext cx="584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What kind of electron sources is used in the SEM?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7335" y="1537732"/>
            <a:ext cx="2667140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(d) </a:t>
            </a:r>
            <a:r>
              <a:rPr lang="en-US" dirty="0" err="1" smtClean="0"/>
              <a:t>Schottky</a:t>
            </a:r>
            <a:r>
              <a:rPr lang="en-US" dirty="0" smtClean="0"/>
              <a:t>  electron gun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60" y="2286000"/>
            <a:ext cx="1824039" cy="12922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3962400"/>
            <a:ext cx="1143000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41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1116</TotalTime>
  <Words>665</Words>
  <Application>Microsoft Office PowerPoint</Application>
  <PresentationFormat>On-screen Show (4:3)</PresentationFormat>
  <Paragraphs>92</Paragraphs>
  <Slides>12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Afshin</cp:lastModifiedBy>
  <cp:revision>79</cp:revision>
  <dcterms:created xsi:type="dcterms:W3CDTF">2013-01-09T19:29:59Z</dcterms:created>
  <dcterms:modified xsi:type="dcterms:W3CDTF">2013-01-17T19:55:10Z</dcterms:modified>
</cp:coreProperties>
</file>